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5" r:id="rId2"/>
    <p:sldId id="309" r:id="rId3"/>
    <p:sldId id="296" r:id="rId4"/>
    <p:sldId id="298" r:id="rId5"/>
    <p:sldId id="306" r:id="rId6"/>
    <p:sldId id="310" r:id="rId7"/>
    <p:sldId id="311" r:id="rId8"/>
    <p:sldId id="314" r:id="rId9"/>
    <p:sldId id="313" r:id="rId10"/>
    <p:sldId id="316" r:id="rId11"/>
    <p:sldId id="315" r:id="rId12"/>
    <p:sldId id="297" r:id="rId13"/>
    <p:sldId id="30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33" autoAdjust="0"/>
  </p:normalViewPr>
  <p:slideViewPr>
    <p:cSldViewPr snapToGrid="0" snapToObjects="1" showGuides="1">
      <p:cViewPr varScale="1">
        <p:scale>
          <a:sx n="87" d="100"/>
          <a:sy n="87" d="100"/>
        </p:scale>
        <p:origin x="-16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F4325-2BC2-644F-B636-29D99C5EF3B5}" type="datetimeFigureOut">
              <a:rPr lang="en-US" smtClean="0"/>
              <a:pPr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B5F8-BC66-9245-8474-0972CB4069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2038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AME20216 - Rumbach</a:t>
            </a:r>
            <a:endParaRPr lang="en-US" sz="16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690839" y="6488668"/>
            <a:ext cx="45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B9FD30A-897A-DE48-8A66-351A36209B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8.emf"/><Relationship Id="rId6" Type="http://schemas.openxmlformats.org/officeDocument/2006/relationships/image" Target="../media/image31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6.e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8.e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14.emf"/><Relationship Id="rId8" Type="http://schemas.openxmlformats.org/officeDocument/2006/relationships/image" Target="../media/image19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oleObject" Target="../embeddings/oleObject7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21.e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22.emf"/><Relationship Id="rId10" Type="http://schemas.openxmlformats.org/officeDocument/2006/relationships/oleObject" Target="../embeddings/oleObject10.bin"/><Relationship Id="rId11" Type="http://schemas.openxmlformats.org/officeDocument/2006/relationships/image" Target="../media/image2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0049"/>
            <a:ext cx="7772400" cy="1470025"/>
          </a:xfrm>
        </p:spPr>
        <p:txBody>
          <a:bodyPr>
            <a:noAutofit/>
          </a:bodyPr>
          <a:lstStyle/>
          <a:p>
            <a:r>
              <a:rPr lang="en-US" sz="6400" b="1" dirty="0" smtClean="0">
                <a:latin typeface="Avenir Medium"/>
                <a:cs typeface="Avenir Medium"/>
              </a:rPr>
              <a:t>AME20216 - Lab I</a:t>
            </a:r>
            <a:br>
              <a:rPr lang="en-US" sz="6400" b="1" dirty="0" smtClean="0">
                <a:latin typeface="Avenir Medium"/>
                <a:cs typeface="Avenir Medium"/>
              </a:rPr>
            </a:br>
            <a:r>
              <a:rPr lang="en-US" sz="6400" b="1" dirty="0" smtClean="0">
                <a:latin typeface="Avenir Medium"/>
                <a:cs typeface="Avenir Medium"/>
              </a:rPr>
              <a:t>L4 - Electronics</a:t>
            </a:r>
            <a:endParaRPr lang="en-US" sz="64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958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985"/>
            <a:ext cx="462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Kirchhoff’s Circuit Laws</a:t>
            </a:r>
            <a:endParaRPr lang="en-US" sz="3600" b="1" dirty="0"/>
          </a:p>
        </p:txBody>
      </p:sp>
      <p:pic>
        <p:nvPicPr>
          <p:cNvPr id="2" name="Picture 1" descr="4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" y="803393"/>
            <a:ext cx="2306607" cy="23066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13764" y="894099"/>
            <a:ext cx="537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</a:t>
            </a:r>
            <a:r>
              <a:rPr lang="en-US" sz="2400" b="1" dirty="0" smtClean="0"/>
              <a:t>Current Law</a:t>
            </a:r>
            <a:r>
              <a:rPr lang="en-US" sz="2400" dirty="0" smtClean="0"/>
              <a:t>: Current IN = Current OUT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551538"/>
              </p:ext>
            </p:extLst>
          </p:nvPr>
        </p:nvGraphicFramePr>
        <p:xfrm>
          <a:off x="4463499" y="1676398"/>
          <a:ext cx="2433050" cy="565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Equation" r:id="rId4" imgW="927100" imgH="215900" progId="Equation.3">
                  <p:embed/>
                </p:oleObj>
              </mc:Choice>
              <mc:Fallback>
                <p:oleObj name="Equation" r:id="rId4" imgW="927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3499" y="1676398"/>
                        <a:ext cx="2433050" cy="56532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63914" y="3713397"/>
            <a:ext cx="8625770" cy="2312054"/>
            <a:chOff x="263914" y="3713397"/>
            <a:chExt cx="8625770" cy="2312054"/>
          </a:xfrm>
        </p:grpSpPr>
        <p:pic>
          <p:nvPicPr>
            <p:cNvPr id="6" name="Picture 5" descr="4_2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914" y="3713397"/>
              <a:ext cx="3102249" cy="231205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366163" y="3933683"/>
              <a:ext cx="55235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  <a:r>
                <a:rPr lang="en-US" sz="2400" dirty="0" smtClean="0"/>
                <a:t>. </a:t>
              </a:r>
              <a:r>
                <a:rPr lang="en-US" sz="2400" b="1" dirty="0" smtClean="0"/>
                <a:t>Voltage Law</a:t>
              </a:r>
              <a:r>
                <a:rPr lang="en-US" sz="2400" dirty="0" smtClean="0"/>
                <a:t>: sum of voltages around a closed loop is Zero</a:t>
              </a:r>
              <a:endParaRPr lang="en-US" sz="2400" dirty="0"/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4048909"/>
                </p:ext>
              </p:extLst>
            </p:nvPr>
          </p:nvGraphicFramePr>
          <p:xfrm>
            <a:off x="4264025" y="5287942"/>
            <a:ext cx="2832100" cy="566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7" name="Equation" r:id="rId7" imgW="1079500" imgH="215900" progId="Equation.3">
                    <p:embed/>
                  </p:oleObj>
                </mc:Choice>
                <mc:Fallback>
                  <p:oleObj name="Equation" r:id="rId7" imgW="10795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64025" y="5287942"/>
                          <a:ext cx="2832100" cy="56673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3427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_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17" y="495656"/>
            <a:ext cx="3281117" cy="25950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5445" y="168071"/>
            <a:ext cx="3873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“</a:t>
            </a:r>
            <a:r>
              <a:rPr lang="en-US" sz="2200" b="1" dirty="0" smtClean="0"/>
              <a:t>Floating</a:t>
            </a:r>
            <a:r>
              <a:rPr lang="en-US" sz="2200" dirty="0" smtClean="0"/>
              <a:t>” voltage divider circuit</a:t>
            </a:r>
            <a:endParaRPr lang="en-US" sz="2200" dirty="0"/>
          </a:p>
        </p:txBody>
      </p:sp>
      <p:pic>
        <p:nvPicPr>
          <p:cNvPr id="8" name="Picture 7" descr="4_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45" y="3703337"/>
            <a:ext cx="5308600" cy="276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2533" y="3362838"/>
            <a:ext cx="41155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“</a:t>
            </a:r>
            <a:r>
              <a:rPr lang="en-US" sz="2200" b="1" dirty="0" smtClean="0"/>
              <a:t>Grounded</a:t>
            </a:r>
            <a:r>
              <a:rPr lang="en-US" sz="2200" dirty="0" smtClean="0"/>
              <a:t>” voltage divider circuit</a:t>
            </a:r>
            <a:endParaRPr lang="en-US" sz="2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46216" y="3142552"/>
            <a:ext cx="852684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753" y="4313691"/>
            <a:ext cx="2565445" cy="1107996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Assume the ground is always at zero volts.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568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985"/>
            <a:ext cx="314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Voltage Divider</a:t>
            </a:r>
            <a:endParaRPr lang="en-US" sz="3600" b="1" dirty="0"/>
          </a:p>
        </p:txBody>
      </p:sp>
      <p:pic>
        <p:nvPicPr>
          <p:cNvPr id="8" name="Picture 7" descr="4_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5" y="1556706"/>
            <a:ext cx="4290296" cy="3393234"/>
          </a:xfrm>
          <a:prstGeom prst="rect">
            <a:avLst/>
          </a:prstGeom>
        </p:spPr>
      </p:pic>
      <p:pic>
        <p:nvPicPr>
          <p:cNvPr id="10" name="Picture 9" descr="4_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8"/>
          <a:stretch/>
        </p:blipFill>
        <p:spPr>
          <a:xfrm>
            <a:off x="5338995" y="1284589"/>
            <a:ext cx="2859018" cy="38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60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71"/>
            <a:ext cx="6445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Cadmium Sulfide (</a:t>
            </a:r>
            <a:r>
              <a:rPr lang="en-US" sz="3600" b="1" dirty="0" err="1" smtClean="0"/>
              <a:t>CdS</a:t>
            </a:r>
            <a:r>
              <a:rPr lang="en-US" sz="3600" b="1" dirty="0" smtClean="0"/>
              <a:t>) Photocell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3684"/>
            <a:ext cx="4715314" cy="3141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843" y="1069473"/>
            <a:ext cx="43125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Resistance of Photocell changes when illuminated.</a:t>
            </a:r>
            <a:endParaRPr lang="en-US" sz="26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4633413" y="503321"/>
            <a:ext cx="4478180" cy="6353174"/>
            <a:chOff x="4633413" y="503321"/>
            <a:chExt cx="4478180" cy="6353174"/>
          </a:xfrm>
        </p:grpSpPr>
        <p:pic>
          <p:nvPicPr>
            <p:cNvPr id="5" name="Picture 4" descr="Fig3_photocell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413" y="503321"/>
              <a:ext cx="4478180" cy="4991099"/>
            </a:xfrm>
            <a:prstGeom prst="rect">
              <a:avLst/>
            </a:prstGeom>
          </p:spPr>
        </p:pic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2486774"/>
                </p:ext>
              </p:extLst>
            </p:nvPr>
          </p:nvGraphicFramePr>
          <p:xfrm>
            <a:off x="5313698" y="5494420"/>
            <a:ext cx="3327400" cy="1362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" name="Equation" r:id="rId5" imgW="1054100" imgH="431800" progId="Equation.3">
                    <p:embed/>
                  </p:oleObj>
                </mc:Choice>
                <mc:Fallback>
                  <p:oleObj name="Equation" r:id="rId5" imgW="10541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313698" y="5494420"/>
                          <a:ext cx="3327400" cy="1362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3266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50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Transducers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698" y="1098907"/>
            <a:ext cx="2502574" cy="5262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7932" y="6240010"/>
            <a:ext cx="131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Omega.com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908"/>
            <a:ext cx="5104844" cy="51048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24816" y="1562121"/>
            <a:ext cx="1712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Manometer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89540" y="668438"/>
            <a:ext cx="1443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Rotameter</a:t>
            </a:r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70230" y="5048082"/>
            <a:ext cx="224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www.dwyer-inst.com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095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7" y="853229"/>
            <a:ext cx="4328054" cy="3246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27985"/>
            <a:ext cx="343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A3 – Electronics I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6651" y="522178"/>
            <a:ext cx="2753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Solderless</a:t>
            </a:r>
            <a:r>
              <a:rPr lang="en-US" sz="2200" dirty="0" smtClean="0"/>
              <a:t> breadboard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20572"/>
          <a:stretch/>
        </p:blipFill>
        <p:spPr>
          <a:xfrm>
            <a:off x="627539" y="4052800"/>
            <a:ext cx="3260066" cy="2495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367" y="775779"/>
            <a:ext cx="3984244" cy="2988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921" y="4394603"/>
            <a:ext cx="4528439" cy="15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6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071"/>
            <a:ext cx="7964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Internet of Things (</a:t>
            </a:r>
            <a:r>
              <a:rPr lang="en-US" sz="3600" b="1" dirty="0" err="1" smtClean="0"/>
              <a:t>IoT</a:t>
            </a:r>
            <a:r>
              <a:rPr lang="en-US" sz="3600" b="1" dirty="0" smtClean="0"/>
              <a:t>) – Sensors galore!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19" y="3702003"/>
            <a:ext cx="3928425" cy="2661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5197"/>
          <a:stretch/>
        </p:blipFill>
        <p:spPr>
          <a:xfrm>
            <a:off x="158889" y="723534"/>
            <a:ext cx="4410207" cy="28545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5320" r="16345"/>
          <a:stretch/>
        </p:blipFill>
        <p:spPr>
          <a:xfrm>
            <a:off x="5204443" y="723534"/>
            <a:ext cx="3537177" cy="29116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15" y="3651869"/>
            <a:ext cx="2927319" cy="29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7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985"/>
            <a:ext cx="604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Electricity: Review of Physics II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96101" y="984825"/>
            <a:ext cx="3120854" cy="4924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Charge:</a:t>
            </a:r>
            <a:r>
              <a:rPr lang="en-US" sz="2600" dirty="0" smtClean="0"/>
              <a:t> </a:t>
            </a:r>
            <a:r>
              <a:rPr lang="en-US" sz="2600" i="1" dirty="0" smtClean="0"/>
              <a:t>q</a:t>
            </a:r>
            <a:r>
              <a:rPr lang="en-US" sz="2600" dirty="0" smtClean="0"/>
              <a:t> [Coulombs]</a:t>
            </a:r>
            <a:endParaRPr lang="en-US" sz="2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472791" y="1049595"/>
            <a:ext cx="518349" cy="518349"/>
            <a:chOff x="4056081" y="1049595"/>
            <a:chExt cx="518349" cy="518349"/>
          </a:xfrm>
        </p:grpSpPr>
        <p:sp>
          <p:nvSpPr>
            <p:cNvPr id="9" name="Oval 8"/>
            <p:cNvSpPr/>
            <p:nvPr/>
          </p:nvSpPr>
          <p:spPr>
            <a:xfrm>
              <a:off x="4056081" y="1049595"/>
              <a:ext cx="518349" cy="5183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72709" y="109497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42879" y="1010741"/>
            <a:ext cx="518349" cy="557203"/>
            <a:chOff x="4056081" y="1010741"/>
            <a:chExt cx="518349" cy="557203"/>
          </a:xfrm>
        </p:grpSpPr>
        <p:sp>
          <p:nvSpPr>
            <p:cNvPr id="16" name="Oval 15"/>
            <p:cNvSpPr/>
            <p:nvPr/>
          </p:nvSpPr>
          <p:spPr>
            <a:xfrm>
              <a:off x="4056081" y="1049595"/>
              <a:ext cx="518349" cy="5183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72709" y="1010741"/>
              <a:ext cx="28674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/>
                <a:t>-</a:t>
              </a:r>
              <a:endParaRPr lang="en-US" sz="2600" dirty="0"/>
            </a:p>
          </p:txBody>
        </p:sp>
      </p:grpSp>
      <p:cxnSp>
        <p:nvCxnSpPr>
          <p:cNvPr id="19" name="Straight Arrow Connector 18"/>
          <p:cNvCxnSpPr>
            <a:stCxn id="9" idx="6"/>
          </p:cNvCxnSpPr>
          <p:nvPr/>
        </p:nvCxnSpPr>
        <p:spPr>
          <a:xfrm flipV="1">
            <a:off x="4991140" y="1308754"/>
            <a:ext cx="259174" cy="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683705" y="1308738"/>
            <a:ext cx="259174" cy="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83706" y="1840509"/>
            <a:ext cx="4913174" cy="770368"/>
            <a:chOff x="683706" y="2122733"/>
            <a:chExt cx="4913174" cy="770368"/>
          </a:xfrm>
        </p:grpSpPr>
        <p:sp>
          <p:nvSpPr>
            <p:cNvPr id="21" name="TextBox 20"/>
            <p:cNvSpPr txBox="1"/>
            <p:nvPr/>
          </p:nvSpPr>
          <p:spPr>
            <a:xfrm>
              <a:off x="683706" y="2225693"/>
              <a:ext cx="4913174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600" b="1" dirty="0" smtClean="0"/>
                <a:t>Current:</a:t>
              </a:r>
              <a:r>
                <a:rPr lang="en-US" sz="2600" dirty="0" smtClean="0"/>
                <a:t> </a:t>
              </a:r>
              <a:r>
                <a:rPr lang="en-US" sz="2600" i="1" dirty="0"/>
                <a:t> </a:t>
              </a:r>
              <a:r>
                <a:rPr lang="en-US" sz="2600" i="1" dirty="0" smtClean="0"/>
                <a:t>   </a:t>
              </a:r>
              <a:r>
                <a:rPr lang="en-US" sz="2600" dirty="0" smtClean="0"/>
                <a:t>           [C/s] = [Amperes]</a:t>
              </a:r>
              <a:endParaRPr lang="en-US" sz="2600" dirty="0"/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8513859"/>
                </p:ext>
              </p:extLst>
            </p:nvPr>
          </p:nvGraphicFramePr>
          <p:xfrm>
            <a:off x="1995642" y="2122733"/>
            <a:ext cx="868755" cy="770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3" name="Equation" r:id="rId3" imgW="444500" imgH="393700" progId="Equation.3">
                    <p:embed/>
                  </p:oleObj>
                </mc:Choice>
                <mc:Fallback>
                  <p:oleObj name="Equation" r:id="rId3" imgW="4445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95642" y="2122733"/>
                          <a:ext cx="868755" cy="7703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7"/>
          <p:cNvGrpSpPr/>
          <p:nvPr/>
        </p:nvGrpSpPr>
        <p:grpSpPr>
          <a:xfrm>
            <a:off x="770531" y="2899888"/>
            <a:ext cx="7101495" cy="3626553"/>
            <a:chOff x="770531" y="2899888"/>
            <a:chExt cx="7101495" cy="3626553"/>
          </a:xfrm>
        </p:grpSpPr>
        <p:sp>
          <p:nvSpPr>
            <p:cNvPr id="25" name="TextBox 24"/>
            <p:cNvSpPr txBox="1"/>
            <p:nvPr/>
          </p:nvSpPr>
          <p:spPr>
            <a:xfrm>
              <a:off x="770531" y="2899888"/>
              <a:ext cx="6265270" cy="8925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600" b="1" dirty="0" smtClean="0"/>
                <a:t>Voltage:</a:t>
              </a:r>
              <a:r>
                <a:rPr lang="en-US" sz="2600" dirty="0" smtClean="0"/>
                <a:t> </a:t>
              </a:r>
              <a:r>
                <a:rPr lang="en-US" sz="2600" i="1" dirty="0" smtClean="0">
                  <a:latin typeface="Times New Roman"/>
                  <a:cs typeface="Times New Roman"/>
                </a:rPr>
                <a:t>V</a:t>
              </a:r>
              <a:r>
                <a:rPr lang="en-US" sz="2600" i="1" dirty="0" smtClean="0"/>
                <a:t>    </a:t>
              </a:r>
              <a:r>
                <a:rPr lang="en-US" sz="2600" dirty="0" smtClean="0"/>
                <a:t> “electrostatic potential energy”          </a:t>
              </a:r>
            </a:p>
            <a:p>
              <a:r>
                <a:rPr lang="en-US" sz="2600" dirty="0" smtClean="0"/>
                <a:t>[Joules/Coulomb] = [Volts]</a:t>
              </a:r>
              <a:endParaRPr lang="en-US" sz="2600" dirty="0"/>
            </a:p>
          </p:txBody>
        </p:sp>
        <p:pic>
          <p:nvPicPr>
            <p:cNvPr id="27" name="Picture 26" descr="3_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602" y="3792440"/>
              <a:ext cx="5243424" cy="2734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27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985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Ohm’s Law</a:t>
            </a:r>
            <a:endParaRPr lang="en-US" sz="3600" b="1" dirty="0"/>
          </a:p>
        </p:txBody>
      </p:sp>
      <p:pic>
        <p:nvPicPr>
          <p:cNvPr id="2" name="Picture 1" descr="3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2" y="657407"/>
            <a:ext cx="3329780" cy="3136438"/>
          </a:xfrm>
          <a:prstGeom prst="rect">
            <a:avLst/>
          </a:prstGeom>
        </p:spPr>
      </p:pic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114094"/>
              </p:ext>
            </p:extLst>
          </p:nvPr>
        </p:nvGraphicFramePr>
        <p:xfrm>
          <a:off x="4159590" y="2193506"/>
          <a:ext cx="1393910" cy="501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2" name="Equation" r:id="rId4" imgW="457200" imgH="165100" progId="Equation.3">
                  <p:embed/>
                </p:oleObj>
              </mc:Choice>
              <mc:Fallback>
                <p:oleObj name="Equation" r:id="rId4" imgW="4572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9590" y="2193506"/>
                        <a:ext cx="1393910" cy="50170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85996"/>
              </p:ext>
            </p:extLst>
          </p:nvPr>
        </p:nvGraphicFramePr>
        <p:xfrm>
          <a:off x="6451351" y="2075656"/>
          <a:ext cx="1314659" cy="77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" name="Equation" r:id="rId6" imgW="495300" imgH="292100" progId="Equation.3">
                  <p:embed/>
                </p:oleObj>
              </mc:Choice>
              <mc:Fallback>
                <p:oleObj name="Equation" r:id="rId6" imgW="495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1351" y="2075656"/>
                        <a:ext cx="1314659" cy="77276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947700" y="1229944"/>
            <a:ext cx="3818310" cy="4924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Resistance:</a:t>
            </a:r>
            <a:r>
              <a:rPr lang="en-US" sz="2600" dirty="0" smtClean="0"/>
              <a:t> </a:t>
            </a:r>
            <a:r>
              <a:rPr lang="en-US" sz="2600" i="1" dirty="0"/>
              <a:t>R</a:t>
            </a:r>
            <a:r>
              <a:rPr lang="en-US" sz="2600" dirty="0" smtClean="0"/>
              <a:t> [Ohms] = [</a:t>
            </a:r>
            <a:r>
              <a:rPr lang="en-US" sz="2600" dirty="0" err="1" smtClean="0"/>
              <a:t>Ω</a:t>
            </a:r>
            <a:r>
              <a:rPr lang="en-US" sz="2600" dirty="0" smtClean="0"/>
              <a:t>]</a:t>
            </a:r>
            <a:endParaRPr lang="en-US" sz="2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804004" y="3731891"/>
            <a:ext cx="7097287" cy="2811865"/>
            <a:chOff x="804004" y="3731891"/>
            <a:chExt cx="7097287" cy="2811865"/>
          </a:xfrm>
        </p:grpSpPr>
        <p:pic>
          <p:nvPicPr>
            <p:cNvPr id="5" name="Picture 4" descr="Parallel-series_resistors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338" y="3947335"/>
              <a:ext cx="3150713" cy="259642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626744" y="3731891"/>
              <a:ext cx="24051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u="sng" dirty="0" smtClean="0"/>
                <a:t>Resistors in Parallel</a:t>
              </a:r>
              <a:endParaRPr lang="en-US" sz="2200" u="sng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54468" y="3731891"/>
              <a:ext cx="22400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u="sng" dirty="0" smtClean="0"/>
                <a:t>Resistors in Series</a:t>
              </a:r>
              <a:endParaRPr lang="en-US" sz="2200" u="sng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36606" y="4985560"/>
              <a:ext cx="47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R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1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50678" y="4998518"/>
              <a:ext cx="47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R</a:t>
              </a:r>
              <a:r>
                <a:rPr lang="en-US" i="1" baseline="-25000" dirty="0">
                  <a:latin typeface="Times New Roman"/>
                  <a:cs typeface="Times New Roman"/>
                </a:rPr>
                <a:t>2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18852" y="4681177"/>
              <a:ext cx="47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R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1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92934" y="5455619"/>
              <a:ext cx="47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R</a:t>
              </a:r>
              <a:r>
                <a:rPr lang="en-US" i="1" baseline="-25000" dirty="0">
                  <a:latin typeface="Times New Roman"/>
                  <a:cs typeface="Times New Roman"/>
                </a:rPr>
                <a:t>2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9938068"/>
                </p:ext>
              </p:extLst>
            </p:nvPr>
          </p:nvGraphicFramePr>
          <p:xfrm>
            <a:off x="804004" y="4533344"/>
            <a:ext cx="1347144" cy="67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4" name="Equation" r:id="rId9" imgW="889000" imgH="444500" progId="Equation.3">
                    <p:embed/>
                  </p:oleObj>
                </mc:Choice>
                <mc:Fallback>
                  <p:oleObj name="Equation" r:id="rId9" imgW="889000" imgH="444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804004" y="4533344"/>
                          <a:ext cx="1347144" cy="6715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6665665"/>
                </p:ext>
              </p:extLst>
            </p:nvPr>
          </p:nvGraphicFramePr>
          <p:xfrm>
            <a:off x="804004" y="5499100"/>
            <a:ext cx="1290638" cy="652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5" name="Equation" r:id="rId11" imgW="850900" imgH="431800" progId="Equation.3">
                    <p:embed/>
                  </p:oleObj>
                </mc:Choice>
                <mc:Fallback>
                  <p:oleObj name="Equation" r:id="rId11" imgW="8509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04004" y="5499100"/>
                          <a:ext cx="1290638" cy="65246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2608009"/>
                </p:ext>
              </p:extLst>
            </p:nvPr>
          </p:nvGraphicFramePr>
          <p:xfrm>
            <a:off x="6480175" y="4956175"/>
            <a:ext cx="1421116" cy="3987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6" name="Equation" r:id="rId13" imgW="812800" imgH="228600" progId="Equation.3">
                    <p:embed/>
                  </p:oleObj>
                </mc:Choice>
                <mc:Fallback>
                  <p:oleObj name="Equation" r:id="rId13" imgW="8128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480175" y="4956175"/>
                          <a:ext cx="1421116" cy="39871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5517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985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Joule Heating</a:t>
            </a:r>
            <a:endParaRPr lang="en-US" sz="3600" b="1" dirty="0"/>
          </a:p>
        </p:txBody>
      </p:sp>
      <p:pic>
        <p:nvPicPr>
          <p:cNvPr id="3" name="Picture 2" descr="3_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2" y="2733675"/>
            <a:ext cx="4211584" cy="2011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422" y="1357392"/>
            <a:ext cx="43549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Electrons collide with metal atoms, transfer kinetic energy.</a:t>
            </a:r>
          </a:p>
          <a:p>
            <a:r>
              <a:rPr lang="en-US" sz="2200" dirty="0" smtClean="0"/>
              <a:t>Metal heats up.</a:t>
            </a:r>
            <a:endParaRPr lang="en-US" sz="2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77466" y="1062514"/>
            <a:ext cx="4173861" cy="4600066"/>
            <a:chOff x="4877466" y="1062514"/>
            <a:chExt cx="4173861" cy="4600066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0986319"/>
                </p:ext>
              </p:extLst>
            </p:nvPr>
          </p:nvGraphicFramePr>
          <p:xfrm>
            <a:off x="5136596" y="2375416"/>
            <a:ext cx="1355725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0" name="Equation" r:id="rId4" imgW="444500" imgH="190500" progId="Equation.3">
                    <p:embed/>
                  </p:oleObj>
                </mc:Choice>
                <mc:Fallback>
                  <p:oleObj name="Equation" r:id="rId4" imgW="4445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136596" y="2375416"/>
                          <a:ext cx="1355725" cy="577850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4877466" y="1062515"/>
              <a:ext cx="412099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Power Dissipated:</a:t>
              </a:r>
              <a:r>
                <a:rPr lang="en-US" sz="2400" dirty="0" smtClean="0"/>
                <a:t>  </a:t>
              </a:r>
            </a:p>
            <a:p>
              <a:r>
                <a:rPr lang="en-US" sz="2400" dirty="0" smtClean="0"/>
                <a:t>[Joules/second] = [Watts] = [W]</a:t>
              </a:r>
              <a:endParaRPr lang="en-US" sz="2400" dirty="0"/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4474818"/>
                </p:ext>
              </p:extLst>
            </p:nvPr>
          </p:nvGraphicFramePr>
          <p:xfrm>
            <a:off x="7332544" y="1062514"/>
            <a:ext cx="315188" cy="470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1" name="Equation" r:id="rId6" imgW="127000" imgH="190500" progId="Equation.3">
                    <p:embed/>
                  </p:oleObj>
                </mc:Choice>
                <mc:Fallback>
                  <p:oleObj name="Equation" r:id="rId6" imgW="1270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332544" y="1062514"/>
                          <a:ext cx="315188" cy="470199"/>
                        </a:xfrm>
                        <a:prstGeom prst="rect">
                          <a:avLst/>
                        </a:prstGeom>
                        <a:ln>
                          <a:solidFill>
                            <a:srgbClr val="FFFF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6034190"/>
                </p:ext>
              </p:extLst>
            </p:nvPr>
          </p:nvGraphicFramePr>
          <p:xfrm>
            <a:off x="5180013" y="3548063"/>
            <a:ext cx="1312308" cy="586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2" name="Equation" r:id="rId8" imgW="508000" imgH="228600" progId="Equation.3">
                    <p:embed/>
                  </p:oleObj>
                </mc:Choice>
                <mc:Fallback>
                  <p:oleObj name="Equation" r:id="rId8" imgW="5080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180013" y="3548063"/>
                          <a:ext cx="1312308" cy="586236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8182170"/>
                </p:ext>
              </p:extLst>
            </p:nvPr>
          </p:nvGraphicFramePr>
          <p:xfrm>
            <a:off x="5238750" y="4550609"/>
            <a:ext cx="1253571" cy="1111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3" name="Equation" r:id="rId10" imgW="469900" imgH="419100" progId="Equation.3">
                    <p:embed/>
                  </p:oleObj>
                </mc:Choice>
                <mc:Fallback>
                  <p:oleObj name="Equation" r:id="rId10" imgW="4699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38750" y="4550609"/>
                          <a:ext cx="1253571" cy="1111971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6777413" y="2478346"/>
              <a:ext cx="1463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Always valid</a:t>
              </a:r>
              <a:endParaRPr 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20477" y="4227443"/>
              <a:ext cx="19308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Only valid for</a:t>
              </a:r>
            </a:p>
            <a:p>
              <a:r>
                <a:rPr lang="en-US" sz="2000" dirty="0" smtClean="0"/>
                <a:t>“</a:t>
              </a:r>
              <a:r>
                <a:rPr lang="en-US" sz="2000" dirty="0" err="1" smtClean="0"/>
                <a:t>Ohmic</a:t>
              </a:r>
              <a:r>
                <a:rPr lang="en-US" sz="2000" dirty="0" smtClean="0"/>
                <a:t>” devices</a:t>
              </a:r>
              <a:endParaRPr lang="en-US" sz="2000" dirty="0"/>
            </a:p>
          </p:txBody>
        </p:sp>
        <p:sp>
          <p:nvSpPr>
            <p:cNvPr id="7" name="Right Brace 6"/>
            <p:cNvSpPr/>
            <p:nvPr/>
          </p:nvSpPr>
          <p:spPr>
            <a:xfrm>
              <a:off x="6615771" y="3548063"/>
              <a:ext cx="356023" cy="2114517"/>
            </a:xfrm>
            <a:prstGeom prst="rightBrace">
              <a:avLst>
                <a:gd name="adj1" fmla="val 31024"/>
                <a:gd name="adj2" fmla="val 4938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011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985"/>
            <a:ext cx="5216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Digital </a:t>
            </a:r>
            <a:r>
              <a:rPr lang="en-US" sz="3600" b="1" dirty="0" smtClean="0"/>
              <a:t>Multimeter (DMM)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79244" y="751562"/>
            <a:ext cx="5909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measure current, voltage, and resistance.</a:t>
            </a:r>
            <a:endParaRPr lang="en-US" sz="2400" dirty="0"/>
          </a:p>
        </p:txBody>
      </p:sp>
      <p:pic>
        <p:nvPicPr>
          <p:cNvPr id="6" name="Picture 5" descr="3_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21" y="1363524"/>
            <a:ext cx="6738088" cy="469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985"/>
            <a:ext cx="3910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Digital </a:t>
            </a:r>
            <a:r>
              <a:rPr lang="en-US" sz="3600" b="1" dirty="0" err="1" smtClean="0"/>
              <a:t>Multimeters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0" y="1986960"/>
            <a:ext cx="2410662" cy="40630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809" y="1519492"/>
            <a:ext cx="28395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Extech</a:t>
            </a:r>
            <a:r>
              <a:rPr lang="en-US" sz="2200" dirty="0" smtClean="0"/>
              <a:t> Handheld DMM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48" y="2215005"/>
            <a:ext cx="5332652" cy="27196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41309" y="1556073"/>
            <a:ext cx="29741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Keysight</a:t>
            </a:r>
            <a:r>
              <a:rPr lang="en-US" sz="2200" dirty="0" smtClean="0"/>
              <a:t> Precision DMM</a:t>
            </a:r>
            <a:endParaRPr lang="en-US" sz="2200" dirty="0"/>
          </a:p>
        </p:txBody>
      </p:sp>
      <p:sp>
        <p:nvSpPr>
          <p:cNvPr id="2" name="TextBox 1"/>
          <p:cNvSpPr txBox="1"/>
          <p:nvPr/>
        </p:nvSpPr>
        <p:spPr>
          <a:xfrm>
            <a:off x="298051" y="751562"/>
            <a:ext cx="5909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 measure current, voltage, and resistance.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149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230</Words>
  <Application>Microsoft Macintosh PowerPoint</Application>
  <PresentationFormat>On-screen Show (4:3)</PresentationFormat>
  <Paragraphs>47</Paragraphs>
  <Slides>13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Equation</vt:lpstr>
      <vt:lpstr>AME20216 - Lab I L4 - Electronics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Notre Dame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 20213 Measurments and Data Analysis</dc:title>
  <dc:creator>Paul Rumbach</dc:creator>
  <cp:lastModifiedBy>Paul Rumbach</cp:lastModifiedBy>
  <cp:revision>173</cp:revision>
  <dcterms:created xsi:type="dcterms:W3CDTF">2015-01-13T15:45:12Z</dcterms:created>
  <dcterms:modified xsi:type="dcterms:W3CDTF">2021-02-15T22:45:02Z</dcterms:modified>
</cp:coreProperties>
</file>